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81" r:id="rId5"/>
    <p:sldId id="283" r:id="rId6"/>
    <p:sldId id="288" r:id="rId7"/>
    <p:sldId id="289" r:id="rId8"/>
    <p:sldId id="293" r:id="rId9"/>
    <p:sldId id="292" r:id="rId10"/>
    <p:sldId id="297" r:id="rId11"/>
    <p:sldId id="295" r:id="rId12"/>
    <p:sldId id="296" r:id="rId13"/>
    <p:sldId id="298" r:id="rId14"/>
    <p:sldId id="299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DFE26-81DE-4524-9871-C13659A656E9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F461E3-27A2-42CF-8F82-E2ECBE33063E}">
      <dgm:prSet/>
      <dgm:spPr/>
      <dgm:t>
        <a:bodyPr/>
        <a:lstStyle/>
        <a:p>
          <a:r>
            <a:rPr lang="en-IN" b="0"/>
            <a:t>The DBSCAN algorithm can be abstracted into the following steps:</a:t>
          </a:r>
          <a:endParaRPr lang="en-US"/>
        </a:p>
      </dgm:t>
    </dgm:pt>
    <dgm:pt modelId="{0A9C85D3-6544-4A98-9027-181DC06909B6}" type="parTrans" cxnId="{2A2AB366-28DA-49D7-A0A0-ECB3B1BEE401}">
      <dgm:prSet/>
      <dgm:spPr/>
      <dgm:t>
        <a:bodyPr/>
        <a:lstStyle/>
        <a:p>
          <a:endParaRPr lang="en-US"/>
        </a:p>
      </dgm:t>
    </dgm:pt>
    <dgm:pt modelId="{A9B191A3-18CB-4654-A651-7C2ABD394D73}" type="sibTrans" cxnId="{2A2AB366-28DA-49D7-A0A0-ECB3B1BEE401}">
      <dgm:prSet/>
      <dgm:spPr/>
      <dgm:t>
        <a:bodyPr/>
        <a:lstStyle/>
        <a:p>
          <a:endParaRPr lang="en-US"/>
        </a:p>
      </dgm:t>
    </dgm:pt>
    <dgm:pt modelId="{F67BDECE-3769-4386-B8FB-A5833A808912}">
      <dgm:prSet/>
      <dgm:spPr/>
      <dgm:t>
        <a:bodyPr/>
        <a:lstStyle/>
        <a:p>
          <a:r>
            <a:rPr lang="en-IN" b="0" dirty="0"/>
            <a:t>Find the points in the ε (eps) </a:t>
          </a:r>
          <a:r>
            <a:rPr lang="en-IN" b="0" dirty="0" err="1"/>
            <a:t>neighborhood</a:t>
          </a:r>
          <a:r>
            <a:rPr lang="en-IN" b="0" dirty="0"/>
            <a:t> of every point, and identify the core points with more than </a:t>
          </a:r>
          <a:r>
            <a:rPr lang="en-IN" b="0" dirty="0" err="1"/>
            <a:t>minPts</a:t>
          </a:r>
          <a:r>
            <a:rPr lang="en-IN" b="0" dirty="0"/>
            <a:t> </a:t>
          </a:r>
          <a:r>
            <a:rPr lang="en-IN" b="0" dirty="0" err="1"/>
            <a:t>neighbors</a:t>
          </a:r>
          <a:r>
            <a:rPr lang="en-IN" b="0" dirty="0"/>
            <a:t>.</a:t>
          </a:r>
          <a:endParaRPr lang="en-US" dirty="0"/>
        </a:p>
      </dgm:t>
    </dgm:pt>
    <dgm:pt modelId="{9E9044DD-232E-4937-9829-8A536092C5DB}" type="parTrans" cxnId="{143F32C9-62F7-4FE5-BB09-CF4A28643984}">
      <dgm:prSet/>
      <dgm:spPr/>
      <dgm:t>
        <a:bodyPr/>
        <a:lstStyle/>
        <a:p>
          <a:endParaRPr lang="en-US"/>
        </a:p>
      </dgm:t>
    </dgm:pt>
    <dgm:pt modelId="{8096DE9C-0E06-42DF-8953-C4881E2420AB}" type="sibTrans" cxnId="{143F32C9-62F7-4FE5-BB09-CF4A28643984}">
      <dgm:prSet/>
      <dgm:spPr/>
      <dgm:t>
        <a:bodyPr/>
        <a:lstStyle/>
        <a:p>
          <a:endParaRPr lang="en-US"/>
        </a:p>
      </dgm:t>
    </dgm:pt>
    <dgm:pt modelId="{0F57B266-BDB2-43CA-AFB0-978369B35C48}">
      <dgm:prSet/>
      <dgm:spPr/>
      <dgm:t>
        <a:bodyPr/>
        <a:lstStyle/>
        <a:p>
          <a:r>
            <a:rPr lang="en-IN" b="0"/>
            <a:t>Find the </a:t>
          </a:r>
          <a:r>
            <a:rPr lang="en-IN"/>
            <a:t>connected components</a:t>
          </a:r>
          <a:r>
            <a:rPr lang="en-IN" b="0"/>
            <a:t> of core points on the neighbor graph, ignoring all non-core points.</a:t>
          </a:r>
          <a:endParaRPr lang="en-US"/>
        </a:p>
      </dgm:t>
    </dgm:pt>
    <dgm:pt modelId="{3CA12599-8770-401F-8255-1FC86317AEFB}" type="parTrans" cxnId="{3A8F260D-25DA-4764-BB4A-FEAD7FCAA0B7}">
      <dgm:prSet/>
      <dgm:spPr/>
      <dgm:t>
        <a:bodyPr/>
        <a:lstStyle/>
        <a:p>
          <a:endParaRPr lang="en-US"/>
        </a:p>
      </dgm:t>
    </dgm:pt>
    <dgm:pt modelId="{C4F1F138-60F7-417D-8F26-C688EB98308C}" type="sibTrans" cxnId="{3A8F260D-25DA-4764-BB4A-FEAD7FCAA0B7}">
      <dgm:prSet/>
      <dgm:spPr/>
      <dgm:t>
        <a:bodyPr/>
        <a:lstStyle/>
        <a:p>
          <a:endParaRPr lang="en-US"/>
        </a:p>
      </dgm:t>
    </dgm:pt>
    <dgm:pt modelId="{2CFC13E4-AB31-4E86-B355-D3662D26774E}">
      <dgm:prSet/>
      <dgm:spPr/>
      <dgm:t>
        <a:bodyPr/>
        <a:lstStyle/>
        <a:p>
          <a:r>
            <a:rPr lang="en-IN" b="0"/>
            <a:t>Assign each non-core point to a nearby cluster if the cluster is an ε (eps) neighbor, otherwise assign it to noise.</a:t>
          </a:r>
          <a:endParaRPr lang="en-US"/>
        </a:p>
      </dgm:t>
    </dgm:pt>
    <dgm:pt modelId="{B9938B52-B850-45E0-B054-A347D40B3F72}" type="parTrans" cxnId="{5E8CFAAF-F742-4201-BD27-094CEF82E465}">
      <dgm:prSet/>
      <dgm:spPr/>
      <dgm:t>
        <a:bodyPr/>
        <a:lstStyle/>
        <a:p>
          <a:endParaRPr lang="en-US"/>
        </a:p>
      </dgm:t>
    </dgm:pt>
    <dgm:pt modelId="{3805D4CE-55B9-4742-A39D-D3852F34C936}" type="sibTrans" cxnId="{5E8CFAAF-F742-4201-BD27-094CEF82E465}">
      <dgm:prSet/>
      <dgm:spPr/>
      <dgm:t>
        <a:bodyPr/>
        <a:lstStyle/>
        <a:p>
          <a:endParaRPr lang="en-US"/>
        </a:p>
      </dgm:t>
    </dgm:pt>
    <dgm:pt modelId="{4BCBC168-E6C2-4751-BDD6-C7189A0E6ABA}" type="pres">
      <dgm:prSet presAssocID="{39BDFE26-81DE-4524-9871-C13659A656E9}" presName="outerComposite" presStyleCnt="0">
        <dgm:presLayoutVars>
          <dgm:chMax val="5"/>
          <dgm:dir/>
          <dgm:resizeHandles val="exact"/>
        </dgm:presLayoutVars>
      </dgm:prSet>
      <dgm:spPr/>
    </dgm:pt>
    <dgm:pt modelId="{C10515CD-C205-484D-B0A2-D2A8286B90ED}" type="pres">
      <dgm:prSet presAssocID="{39BDFE26-81DE-4524-9871-C13659A656E9}" presName="dummyMaxCanvas" presStyleCnt="0">
        <dgm:presLayoutVars/>
      </dgm:prSet>
      <dgm:spPr/>
    </dgm:pt>
    <dgm:pt modelId="{8C180F27-EBBB-4A89-995E-91AE3A96A06B}" type="pres">
      <dgm:prSet presAssocID="{39BDFE26-81DE-4524-9871-C13659A656E9}" presName="FourNodes_1" presStyleLbl="node1" presStyleIdx="0" presStyleCnt="4">
        <dgm:presLayoutVars>
          <dgm:bulletEnabled val="1"/>
        </dgm:presLayoutVars>
      </dgm:prSet>
      <dgm:spPr/>
    </dgm:pt>
    <dgm:pt modelId="{3D3B93B3-5F3B-4060-97F2-2A5A15DB3375}" type="pres">
      <dgm:prSet presAssocID="{39BDFE26-81DE-4524-9871-C13659A656E9}" presName="FourNodes_2" presStyleLbl="node1" presStyleIdx="1" presStyleCnt="4">
        <dgm:presLayoutVars>
          <dgm:bulletEnabled val="1"/>
        </dgm:presLayoutVars>
      </dgm:prSet>
      <dgm:spPr/>
    </dgm:pt>
    <dgm:pt modelId="{DE58A3F5-7FBF-46B0-8ACA-8208C308F318}" type="pres">
      <dgm:prSet presAssocID="{39BDFE26-81DE-4524-9871-C13659A656E9}" presName="FourNodes_3" presStyleLbl="node1" presStyleIdx="2" presStyleCnt="4">
        <dgm:presLayoutVars>
          <dgm:bulletEnabled val="1"/>
        </dgm:presLayoutVars>
      </dgm:prSet>
      <dgm:spPr/>
    </dgm:pt>
    <dgm:pt modelId="{CFC0539D-2602-4E2E-852A-2B3A62BE6E32}" type="pres">
      <dgm:prSet presAssocID="{39BDFE26-81DE-4524-9871-C13659A656E9}" presName="FourNodes_4" presStyleLbl="node1" presStyleIdx="3" presStyleCnt="4">
        <dgm:presLayoutVars>
          <dgm:bulletEnabled val="1"/>
        </dgm:presLayoutVars>
      </dgm:prSet>
      <dgm:spPr/>
    </dgm:pt>
    <dgm:pt modelId="{592AEB70-1ABD-463D-AE52-22EE4A78D9C0}" type="pres">
      <dgm:prSet presAssocID="{39BDFE26-81DE-4524-9871-C13659A656E9}" presName="FourConn_1-2" presStyleLbl="fgAccFollowNode1" presStyleIdx="0" presStyleCnt="3">
        <dgm:presLayoutVars>
          <dgm:bulletEnabled val="1"/>
        </dgm:presLayoutVars>
      </dgm:prSet>
      <dgm:spPr/>
    </dgm:pt>
    <dgm:pt modelId="{F22B0472-F852-4003-B527-EF214EAB7073}" type="pres">
      <dgm:prSet presAssocID="{39BDFE26-81DE-4524-9871-C13659A656E9}" presName="FourConn_2-3" presStyleLbl="fgAccFollowNode1" presStyleIdx="1" presStyleCnt="3">
        <dgm:presLayoutVars>
          <dgm:bulletEnabled val="1"/>
        </dgm:presLayoutVars>
      </dgm:prSet>
      <dgm:spPr/>
    </dgm:pt>
    <dgm:pt modelId="{F8EDB1DB-9ADE-47CD-BC8E-4DB85900C2A5}" type="pres">
      <dgm:prSet presAssocID="{39BDFE26-81DE-4524-9871-C13659A656E9}" presName="FourConn_3-4" presStyleLbl="fgAccFollowNode1" presStyleIdx="2" presStyleCnt="3">
        <dgm:presLayoutVars>
          <dgm:bulletEnabled val="1"/>
        </dgm:presLayoutVars>
      </dgm:prSet>
      <dgm:spPr/>
    </dgm:pt>
    <dgm:pt modelId="{69C13F30-BB0E-4473-86D5-8CC19272F9C3}" type="pres">
      <dgm:prSet presAssocID="{39BDFE26-81DE-4524-9871-C13659A656E9}" presName="FourNodes_1_text" presStyleLbl="node1" presStyleIdx="3" presStyleCnt="4">
        <dgm:presLayoutVars>
          <dgm:bulletEnabled val="1"/>
        </dgm:presLayoutVars>
      </dgm:prSet>
      <dgm:spPr/>
    </dgm:pt>
    <dgm:pt modelId="{1BBA5E2B-53AA-48A1-9BC7-DD5FE4741487}" type="pres">
      <dgm:prSet presAssocID="{39BDFE26-81DE-4524-9871-C13659A656E9}" presName="FourNodes_2_text" presStyleLbl="node1" presStyleIdx="3" presStyleCnt="4">
        <dgm:presLayoutVars>
          <dgm:bulletEnabled val="1"/>
        </dgm:presLayoutVars>
      </dgm:prSet>
      <dgm:spPr/>
    </dgm:pt>
    <dgm:pt modelId="{F2951914-1493-41DC-B04C-16C46AABED84}" type="pres">
      <dgm:prSet presAssocID="{39BDFE26-81DE-4524-9871-C13659A656E9}" presName="FourNodes_3_text" presStyleLbl="node1" presStyleIdx="3" presStyleCnt="4">
        <dgm:presLayoutVars>
          <dgm:bulletEnabled val="1"/>
        </dgm:presLayoutVars>
      </dgm:prSet>
      <dgm:spPr/>
    </dgm:pt>
    <dgm:pt modelId="{0F4391E2-FD19-4F17-9DCE-B6AEAC7A014C}" type="pres">
      <dgm:prSet presAssocID="{39BDFE26-81DE-4524-9871-C13659A656E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68E8D05-CFBA-47A2-B2EA-100B5BCD6CC1}" type="presOf" srcId="{F67BDECE-3769-4386-B8FB-A5833A808912}" destId="{3D3B93B3-5F3B-4060-97F2-2A5A15DB3375}" srcOrd="0" destOrd="0" presId="urn:microsoft.com/office/officeart/2005/8/layout/vProcess5"/>
    <dgm:cxn modelId="{3A8F260D-25DA-4764-BB4A-FEAD7FCAA0B7}" srcId="{39BDFE26-81DE-4524-9871-C13659A656E9}" destId="{0F57B266-BDB2-43CA-AFB0-978369B35C48}" srcOrd="2" destOrd="0" parTransId="{3CA12599-8770-401F-8255-1FC86317AEFB}" sibTransId="{C4F1F138-60F7-417D-8F26-C688EB98308C}"/>
    <dgm:cxn modelId="{45274414-D375-4FE8-AE62-95EC01D2B741}" type="presOf" srcId="{39BDFE26-81DE-4524-9871-C13659A656E9}" destId="{4BCBC168-E6C2-4751-BDD6-C7189A0E6ABA}" srcOrd="0" destOrd="0" presId="urn:microsoft.com/office/officeart/2005/8/layout/vProcess5"/>
    <dgm:cxn modelId="{12D68934-958F-40AD-9AED-196B39DF6D49}" type="presOf" srcId="{C4F1F138-60F7-417D-8F26-C688EB98308C}" destId="{F8EDB1DB-9ADE-47CD-BC8E-4DB85900C2A5}" srcOrd="0" destOrd="0" presId="urn:microsoft.com/office/officeart/2005/8/layout/vProcess5"/>
    <dgm:cxn modelId="{2A2AB366-28DA-49D7-A0A0-ECB3B1BEE401}" srcId="{39BDFE26-81DE-4524-9871-C13659A656E9}" destId="{F7F461E3-27A2-42CF-8F82-E2ECBE33063E}" srcOrd="0" destOrd="0" parTransId="{0A9C85D3-6544-4A98-9027-181DC06909B6}" sibTransId="{A9B191A3-18CB-4654-A651-7C2ABD394D73}"/>
    <dgm:cxn modelId="{977F736B-B51E-452C-A338-19FC70E62440}" type="presOf" srcId="{A9B191A3-18CB-4654-A651-7C2ABD394D73}" destId="{592AEB70-1ABD-463D-AE52-22EE4A78D9C0}" srcOrd="0" destOrd="0" presId="urn:microsoft.com/office/officeart/2005/8/layout/vProcess5"/>
    <dgm:cxn modelId="{D93EC279-C58E-4E02-B89A-E9BD7010B8B2}" type="presOf" srcId="{0F57B266-BDB2-43CA-AFB0-978369B35C48}" destId="{F2951914-1493-41DC-B04C-16C46AABED84}" srcOrd="1" destOrd="0" presId="urn:microsoft.com/office/officeart/2005/8/layout/vProcess5"/>
    <dgm:cxn modelId="{BBA5EA85-1243-41CF-9C1E-3478F5971B2E}" type="presOf" srcId="{8096DE9C-0E06-42DF-8953-C4881E2420AB}" destId="{F22B0472-F852-4003-B527-EF214EAB7073}" srcOrd="0" destOrd="0" presId="urn:microsoft.com/office/officeart/2005/8/layout/vProcess5"/>
    <dgm:cxn modelId="{98563894-EE1A-4F59-8785-201FDDBB7C25}" type="presOf" srcId="{2CFC13E4-AB31-4E86-B355-D3662D26774E}" destId="{0F4391E2-FD19-4F17-9DCE-B6AEAC7A014C}" srcOrd="1" destOrd="0" presId="urn:microsoft.com/office/officeart/2005/8/layout/vProcess5"/>
    <dgm:cxn modelId="{5E8CFAAF-F742-4201-BD27-094CEF82E465}" srcId="{39BDFE26-81DE-4524-9871-C13659A656E9}" destId="{2CFC13E4-AB31-4E86-B355-D3662D26774E}" srcOrd="3" destOrd="0" parTransId="{B9938B52-B850-45E0-B054-A347D40B3F72}" sibTransId="{3805D4CE-55B9-4742-A39D-D3852F34C936}"/>
    <dgm:cxn modelId="{673DEBB6-B973-4F47-BF5A-F874AA63D54C}" type="presOf" srcId="{F7F461E3-27A2-42CF-8F82-E2ECBE33063E}" destId="{8C180F27-EBBB-4A89-995E-91AE3A96A06B}" srcOrd="0" destOrd="0" presId="urn:microsoft.com/office/officeart/2005/8/layout/vProcess5"/>
    <dgm:cxn modelId="{A03616BF-7BC6-478F-BE7F-27532371AE7C}" type="presOf" srcId="{0F57B266-BDB2-43CA-AFB0-978369B35C48}" destId="{DE58A3F5-7FBF-46B0-8ACA-8208C308F318}" srcOrd="0" destOrd="0" presId="urn:microsoft.com/office/officeart/2005/8/layout/vProcess5"/>
    <dgm:cxn modelId="{3E4BDFC6-616D-4BC7-B597-D5CCF5EBB64D}" type="presOf" srcId="{2CFC13E4-AB31-4E86-B355-D3662D26774E}" destId="{CFC0539D-2602-4E2E-852A-2B3A62BE6E32}" srcOrd="0" destOrd="0" presId="urn:microsoft.com/office/officeart/2005/8/layout/vProcess5"/>
    <dgm:cxn modelId="{143F32C9-62F7-4FE5-BB09-CF4A28643984}" srcId="{39BDFE26-81DE-4524-9871-C13659A656E9}" destId="{F67BDECE-3769-4386-B8FB-A5833A808912}" srcOrd="1" destOrd="0" parTransId="{9E9044DD-232E-4937-9829-8A536092C5DB}" sibTransId="{8096DE9C-0E06-42DF-8953-C4881E2420AB}"/>
    <dgm:cxn modelId="{01D169CB-255C-45F9-AA41-D874A7C1B039}" type="presOf" srcId="{F7F461E3-27A2-42CF-8F82-E2ECBE33063E}" destId="{69C13F30-BB0E-4473-86D5-8CC19272F9C3}" srcOrd="1" destOrd="0" presId="urn:microsoft.com/office/officeart/2005/8/layout/vProcess5"/>
    <dgm:cxn modelId="{1F9078FF-A939-4068-8C09-26134E4A518F}" type="presOf" srcId="{F67BDECE-3769-4386-B8FB-A5833A808912}" destId="{1BBA5E2B-53AA-48A1-9BC7-DD5FE4741487}" srcOrd="1" destOrd="0" presId="urn:microsoft.com/office/officeart/2005/8/layout/vProcess5"/>
    <dgm:cxn modelId="{E7078D5A-A62F-4614-98EC-F89F15CF65DE}" type="presParOf" srcId="{4BCBC168-E6C2-4751-BDD6-C7189A0E6ABA}" destId="{C10515CD-C205-484D-B0A2-D2A8286B90ED}" srcOrd="0" destOrd="0" presId="urn:microsoft.com/office/officeart/2005/8/layout/vProcess5"/>
    <dgm:cxn modelId="{DF6B07CF-E0C3-4E77-B23C-2F59362B4AE3}" type="presParOf" srcId="{4BCBC168-E6C2-4751-BDD6-C7189A0E6ABA}" destId="{8C180F27-EBBB-4A89-995E-91AE3A96A06B}" srcOrd="1" destOrd="0" presId="urn:microsoft.com/office/officeart/2005/8/layout/vProcess5"/>
    <dgm:cxn modelId="{B2BEF39D-E30A-4382-8FFB-076BB7E6E575}" type="presParOf" srcId="{4BCBC168-E6C2-4751-BDD6-C7189A0E6ABA}" destId="{3D3B93B3-5F3B-4060-97F2-2A5A15DB3375}" srcOrd="2" destOrd="0" presId="urn:microsoft.com/office/officeart/2005/8/layout/vProcess5"/>
    <dgm:cxn modelId="{B5CFCE6B-D0D4-44D0-B539-AC32F3E6FBD5}" type="presParOf" srcId="{4BCBC168-E6C2-4751-BDD6-C7189A0E6ABA}" destId="{DE58A3F5-7FBF-46B0-8ACA-8208C308F318}" srcOrd="3" destOrd="0" presId="urn:microsoft.com/office/officeart/2005/8/layout/vProcess5"/>
    <dgm:cxn modelId="{B8F5E356-0F63-486D-BB2C-E2611D7EC84E}" type="presParOf" srcId="{4BCBC168-E6C2-4751-BDD6-C7189A0E6ABA}" destId="{CFC0539D-2602-4E2E-852A-2B3A62BE6E32}" srcOrd="4" destOrd="0" presId="urn:microsoft.com/office/officeart/2005/8/layout/vProcess5"/>
    <dgm:cxn modelId="{C119ED24-330E-4C26-BC50-E9171B1D8673}" type="presParOf" srcId="{4BCBC168-E6C2-4751-BDD6-C7189A0E6ABA}" destId="{592AEB70-1ABD-463D-AE52-22EE4A78D9C0}" srcOrd="5" destOrd="0" presId="urn:microsoft.com/office/officeart/2005/8/layout/vProcess5"/>
    <dgm:cxn modelId="{92EED152-6FF2-42F4-A932-BB656DB4BD13}" type="presParOf" srcId="{4BCBC168-E6C2-4751-BDD6-C7189A0E6ABA}" destId="{F22B0472-F852-4003-B527-EF214EAB7073}" srcOrd="6" destOrd="0" presId="urn:microsoft.com/office/officeart/2005/8/layout/vProcess5"/>
    <dgm:cxn modelId="{DB2C9D27-6346-4290-A61D-B2468ACF9DEC}" type="presParOf" srcId="{4BCBC168-E6C2-4751-BDD6-C7189A0E6ABA}" destId="{F8EDB1DB-9ADE-47CD-BC8E-4DB85900C2A5}" srcOrd="7" destOrd="0" presId="urn:microsoft.com/office/officeart/2005/8/layout/vProcess5"/>
    <dgm:cxn modelId="{E3308569-3FDC-4DDF-B259-8CAC6EC07868}" type="presParOf" srcId="{4BCBC168-E6C2-4751-BDD6-C7189A0E6ABA}" destId="{69C13F30-BB0E-4473-86D5-8CC19272F9C3}" srcOrd="8" destOrd="0" presId="urn:microsoft.com/office/officeart/2005/8/layout/vProcess5"/>
    <dgm:cxn modelId="{4759D39A-9E50-49FD-BB4E-7A952E24CF82}" type="presParOf" srcId="{4BCBC168-E6C2-4751-BDD6-C7189A0E6ABA}" destId="{1BBA5E2B-53AA-48A1-9BC7-DD5FE4741487}" srcOrd="9" destOrd="0" presId="urn:microsoft.com/office/officeart/2005/8/layout/vProcess5"/>
    <dgm:cxn modelId="{BE39B45C-C3EE-4CC3-B835-EAB0ACECA8C1}" type="presParOf" srcId="{4BCBC168-E6C2-4751-BDD6-C7189A0E6ABA}" destId="{F2951914-1493-41DC-B04C-16C46AABED84}" srcOrd="10" destOrd="0" presId="urn:microsoft.com/office/officeart/2005/8/layout/vProcess5"/>
    <dgm:cxn modelId="{49016E7F-B769-43C6-B113-E4C103DC2CF8}" type="presParOf" srcId="{4BCBC168-E6C2-4751-BDD6-C7189A0E6ABA}" destId="{0F4391E2-FD19-4F17-9DCE-B6AEAC7A014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80F27-EBBB-4A89-995E-91AE3A96A06B}">
      <dsp:nvSpPr>
        <dsp:cNvPr id="0" name=""/>
        <dsp:cNvSpPr/>
      </dsp:nvSpPr>
      <dsp:spPr>
        <a:xfrm>
          <a:off x="0" y="0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/>
            <a:t>The DBSCAN algorithm can be abstracted into the following steps:</a:t>
          </a:r>
          <a:endParaRPr lang="en-US" sz="1600" kern="1200"/>
        </a:p>
      </dsp:txBody>
      <dsp:txXfrm>
        <a:off x="22054" y="22054"/>
        <a:ext cx="6824144" cy="708882"/>
      </dsp:txXfrm>
    </dsp:sp>
    <dsp:sp modelId="{3D3B93B3-5F3B-4060-97F2-2A5A15DB3375}">
      <dsp:nvSpPr>
        <dsp:cNvPr id="0" name=""/>
        <dsp:cNvSpPr/>
      </dsp:nvSpPr>
      <dsp:spPr>
        <a:xfrm>
          <a:off x="644900" y="889897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Find the points in the ε (eps) </a:t>
          </a:r>
          <a:r>
            <a:rPr lang="en-IN" sz="1600" b="0" kern="1200" dirty="0" err="1"/>
            <a:t>neighborhood</a:t>
          </a:r>
          <a:r>
            <a:rPr lang="en-IN" sz="1600" b="0" kern="1200" dirty="0"/>
            <a:t> of every point, and identify the core points with more than </a:t>
          </a:r>
          <a:r>
            <a:rPr lang="en-IN" sz="1600" b="0" kern="1200" dirty="0" err="1"/>
            <a:t>minPts</a:t>
          </a:r>
          <a:r>
            <a:rPr lang="en-IN" sz="1600" b="0" kern="1200" dirty="0"/>
            <a:t> </a:t>
          </a:r>
          <a:r>
            <a:rPr lang="en-IN" sz="1600" b="0" kern="1200" dirty="0" err="1"/>
            <a:t>neighbors</a:t>
          </a:r>
          <a:r>
            <a:rPr lang="en-IN" sz="1600" b="0" kern="1200" dirty="0"/>
            <a:t>.</a:t>
          </a:r>
          <a:endParaRPr lang="en-US" sz="1600" kern="1200" dirty="0"/>
        </a:p>
      </dsp:txBody>
      <dsp:txXfrm>
        <a:off x="666954" y="911951"/>
        <a:ext cx="6521854" cy="708882"/>
      </dsp:txXfrm>
    </dsp:sp>
    <dsp:sp modelId="{DE58A3F5-7FBF-46B0-8ACA-8208C308F318}">
      <dsp:nvSpPr>
        <dsp:cNvPr id="0" name=""/>
        <dsp:cNvSpPr/>
      </dsp:nvSpPr>
      <dsp:spPr>
        <a:xfrm>
          <a:off x="1280175" y="1779795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/>
            <a:t>Find the </a:t>
          </a:r>
          <a:r>
            <a:rPr lang="en-IN" sz="1600" kern="1200"/>
            <a:t>connected components</a:t>
          </a:r>
          <a:r>
            <a:rPr lang="en-IN" sz="1600" b="0" kern="1200"/>
            <a:t> of core points on the neighbor graph, ignoring all non-core points.</a:t>
          </a:r>
          <a:endParaRPr lang="en-US" sz="1600" kern="1200"/>
        </a:p>
      </dsp:txBody>
      <dsp:txXfrm>
        <a:off x="1302229" y="1801849"/>
        <a:ext cx="6531479" cy="708882"/>
      </dsp:txXfrm>
    </dsp:sp>
    <dsp:sp modelId="{CFC0539D-2602-4E2E-852A-2B3A62BE6E32}">
      <dsp:nvSpPr>
        <dsp:cNvPr id="0" name=""/>
        <dsp:cNvSpPr/>
      </dsp:nvSpPr>
      <dsp:spPr>
        <a:xfrm>
          <a:off x="1925076" y="2669692"/>
          <a:ext cx="7700306" cy="752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/>
            <a:t>Assign each non-core point to a nearby cluster if the cluster is an ε (eps) neighbor, otherwise assign it to noise.</a:t>
          </a:r>
          <a:endParaRPr lang="en-US" sz="1600" kern="1200"/>
        </a:p>
      </dsp:txBody>
      <dsp:txXfrm>
        <a:off x="1947130" y="2691746"/>
        <a:ext cx="6521854" cy="708882"/>
      </dsp:txXfrm>
    </dsp:sp>
    <dsp:sp modelId="{592AEB70-1ABD-463D-AE52-22EE4A78D9C0}">
      <dsp:nvSpPr>
        <dsp:cNvPr id="0" name=""/>
        <dsp:cNvSpPr/>
      </dsp:nvSpPr>
      <dsp:spPr>
        <a:xfrm>
          <a:off x="7210862" y="576722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320987" y="576722"/>
        <a:ext cx="269193" cy="368306"/>
      </dsp:txXfrm>
    </dsp:sp>
    <dsp:sp modelId="{F22B0472-F852-4003-B527-EF214EAB7073}">
      <dsp:nvSpPr>
        <dsp:cNvPr id="0" name=""/>
        <dsp:cNvSpPr/>
      </dsp:nvSpPr>
      <dsp:spPr>
        <a:xfrm>
          <a:off x="7855763" y="1466619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965888" y="1466619"/>
        <a:ext cx="269193" cy="368306"/>
      </dsp:txXfrm>
    </dsp:sp>
    <dsp:sp modelId="{F8EDB1DB-9ADE-47CD-BC8E-4DB85900C2A5}">
      <dsp:nvSpPr>
        <dsp:cNvPr id="0" name=""/>
        <dsp:cNvSpPr/>
      </dsp:nvSpPr>
      <dsp:spPr>
        <a:xfrm>
          <a:off x="8491038" y="2356517"/>
          <a:ext cx="489443" cy="48944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01163" y="2356517"/>
        <a:ext cx="269193" cy="368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uster_analysis#Density-based_clustering" TargetMode="External"/><Relationship Id="rId2" Type="http://schemas.openxmlformats.org/officeDocument/2006/relationships/hyperlink" Target="https://en.wikipedia.org/wiki/Data_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571500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4067" y="1176343"/>
            <a:ext cx="8827245" cy="363438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NITTE MEENAKSHI INSTITUTE OF TECHNOLOGY 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 OF INFORMATION SCIENCE AND ENGINEERING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3310" y="3782817"/>
            <a:ext cx="8827245" cy="1716157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SUBMITTED BY:                                                                        FACULTY: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AKSHATA ANJUTAGI   1NT19IS401                                        Dr . Adithya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shastRY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LAVANYA K                    1NT19IS407                                      PROFESSOR AT ISE DEPT NMIT</a:t>
            </a:r>
            <a:endParaRPr lang="en-IN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77F4E5FD-EA68-492E-9EE8-0AB47A716479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643466" y="801793"/>
            <a:ext cx="11000237" cy="52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3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7CE4E7D5-CAAD-4EE0-8C9F-E604CA2A714B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643467" y="801794"/>
            <a:ext cx="11000236" cy="52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1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9B0BD5-A1C7-4610-A38B-605441DF8097}"/>
              </a:ext>
            </a:extLst>
          </p:cNvPr>
          <p:cNvSpPr/>
          <p:nvPr/>
        </p:nvSpPr>
        <p:spPr>
          <a:xfrm rot="20587258">
            <a:off x="1940064" y="3075419"/>
            <a:ext cx="79021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val="18754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9647-2488-4024-A846-CF890A40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IN" sz="2000" i="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Data cluste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clustering</a:t>
            </a:r>
            <a:r>
              <a:rPr lang="en-IN" sz="20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algorithm. It is a 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Cluster analy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density-based clustering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non-parametric algorithm given a set of points in some space, it groups together points that are closely packed together.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66989-2C55-442B-86F6-73775AD041C5}"/>
              </a:ext>
            </a:extLst>
          </p:cNvPr>
          <p:cNvSpPr txBox="1"/>
          <p:nvPr/>
        </p:nvSpPr>
        <p:spPr>
          <a:xfrm>
            <a:off x="599137" y="2110381"/>
            <a:ext cx="560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 ALGORITHM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5AB20-607C-4AB8-8286-6603BE224BB7}"/>
              </a:ext>
            </a:extLst>
          </p:cNvPr>
          <p:cNvSpPr txBox="1"/>
          <p:nvPr/>
        </p:nvSpPr>
        <p:spPr>
          <a:xfrm>
            <a:off x="7765774" y="2478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CF13742C-E7DE-4CFC-9187-5C0FE6A9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59" t="189" r="37059" b="-1968"/>
          <a:stretch/>
        </p:blipFill>
        <p:spPr bwMode="auto">
          <a:xfrm>
            <a:off x="3725835" y="1378227"/>
            <a:ext cx="7867028" cy="4798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028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2" name="Rectangle 41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C0D676-F11E-4837-9A29-325421455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/>
                </a:solidFill>
                <a:effectLst/>
              </a:rPr>
              <a:t>DBSCAN algorithm Components </a:t>
            </a:r>
            <a:br>
              <a:rPr lang="en-US" sz="4600">
                <a:solidFill>
                  <a:schemeClr val="tx1"/>
                </a:solidFill>
                <a:effectLst/>
              </a:rPr>
            </a:br>
            <a:br>
              <a:rPr lang="en-US" sz="4600">
                <a:solidFill>
                  <a:schemeClr val="tx1"/>
                </a:solidFill>
                <a:effectLst/>
              </a:rPr>
            </a:br>
            <a:br>
              <a:rPr lang="en-US" sz="4600">
                <a:solidFill>
                  <a:schemeClr val="tx1"/>
                </a:solidFill>
                <a:effectLst/>
              </a:rPr>
            </a:br>
            <a:br>
              <a:rPr lang="en-US" sz="4600">
                <a:solidFill>
                  <a:schemeClr val="tx1"/>
                </a:solidFill>
                <a:effectLst/>
              </a:rPr>
            </a:br>
            <a:endParaRPr lang="en-US" sz="46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F08E0-F72E-4CFB-91EA-539DAC2A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buFont typeface="Wingdings 3" charset="2"/>
              <a:buChar char=""/>
            </a:pPr>
            <a:r>
              <a:rPr lang="en-US" sz="2000" cap="none"/>
              <a:t>1.Epsilon</a:t>
            </a:r>
          </a:p>
          <a:p>
            <a:pPr algn="r">
              <a:buFont typeface="Wingdings 3" charset="2"/>
              <a:buChar char=""/>
            </a:pPr>
            <a:r>
              <a:rPr lang="en-US" sz="2000" cap="none"/>
              <a:t>2.MinPts</a:t>
            </a:r>
          </a:p>
          <a:p>
            <a:pPr algn="r">
              <a:buFont typeface="Wingdings 3" charset="2"/>
              <a:buChar char=""/>
            </a:pPr>
            <a:r>
              <a:rPr lang="en-US" sz="2000" cap="none"/>
              <a:t>3. Core Point</a:t>
            </a:r>
          </a:p>
          <a:p>
            <a:pPr algn="r">
              <a:buFont typeface="Wingdings 3" charset="2"/>
              <a:buChar char=""/>
            </a:pPr>
            <a:r>
              <a:rPr lang="en-US" sz="2000" cap="none"/>
              <a:t>4. Border Point</a:t>
            </a:r>
          </a:p>
          <a:p>
            <a:pPr algn="r">
              <a:buFont typeface="Wingdings 3" charset="2"/>
              <a:buChar char=""/>
            </a:pPr>
            <a:r>
              <a:rPr lang="en-US" sz="2000" cap="none"/>
              <a:t>5. Noise or outlier</a:t>
            </a:r>
            <a:endParaRPr lang="en-US" sz="2000"/>
          </a:p>
          <a:p>
            <a:pPr algn="r">
              <a:buFont typeface="Wingdings 3" charset="2"/>
              <a:buChar char=""/>
            </a:pPr>
            <a:endParaRPr lang="en-US" sz="20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6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5969C6-A773-4384-A1A6-39BC902E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 ALGORITHM</a:t>
            </a:r>
            <a:endParaRPr lang="en-IN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06EC026-785C-4E73-B1FC-96B32ABDF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60725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04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F39A-7F9D-4A7E-B30D-5EB421B4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  <a:b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24AC9-7593-47D0-A05A-8336E23CB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08869-2901-49DB-BF34-52ABD1C17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3429000"/>
            <a:ext cx="4825158" cy="284003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 not require a pre-set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identifies outliers as noise, unlike the Mean-Shift method that forces such points into the cluster in spite of having different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finds arbitrarily shaped and sized clusters quite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insensitive to ordering of points in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EB870-D9BD-4B82-B380-6BC757749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911B3-EA2D-4D58-A1FD-B72F8F3CD1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not very effective when you have clusters of varying densities.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entirely deterministic.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high dimensional data, the determining of the distance threshold Ɛ becomes a challenging task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3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DBB824-3BC8-4772-8A7D-D8374C3F3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938" y="574950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F98CD-28FA-4CCC-B977-E5FA7BD7CAF9}"/>
              </a:ext>
            </a:extLst>
          </p:cNvPr>
          <p:cNvSpPr txBox="1"/>
          <p:nvPr/>
        </p:nvSpPr>
        <p:spPr>
          <a:xfrm>
            <a:off x="1048938" y="1082701"/>
            <a:ext cx="4344697" cy="521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as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 sklearn.datasets import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make_moons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sklearn.cluster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import DBSCAN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%matplotlib inline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 warnings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warnings.filterwarnings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("ignore")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 label =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make_moons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n_samples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=200,noise=0 )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x[0:5]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 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model=DBSCAN(eps=0.25,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min_samples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FE496-7B17-4B8F-B6AD-8413DFBF36EA}"/>
              </a:ext>
            </a:extLst>
          </p:cNvPr>
          <p:cNvSpPr txBox="1"/>
          <p:nvPr/>
        </p:nvSpPr>
        <p:spPr>
          <a:xfrm>
            <a:off x="6230249" y="1436370"/>
            <a:ext cx="3644347" cy="41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6135" indent="-2857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model.labels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</a:p>
          <a:p>
            <a:pPr marL="540385" algn="l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fig,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plt.subplots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=(6,5))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ax.scatter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(x[:,0], x[:,1], c=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model.labels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fig.show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fig, 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plt.subplots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=(6,5))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ax.scatter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(x[:,0], x[:,1], c=label)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fig.show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540385" algn="l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I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l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ECB4E689-CE7E-4A5C-9BEC-60B3609B88CA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742122" y="801794"/>
            <a:ext cx="10901581" cy="52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B4E6C8D6-7B43-456E-AF77-3935384601F0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643467" y="801794"/>
            <a:ext cx="11000236" cy="52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48F9E9D1-8606-4522-B04B-4D1C9E00FDC5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643466" y="801794"/>
            <a:ext cx="11000237" cy="52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1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308</TotalTime>
  <Words>430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NITTE MEENAKSHI INSTITUTE OF TECHNOLOGY   DEPARTMENT  OF INFORMATION SCIENCE AND ENGINEERING       </vt:lpstr>
      <vt:lpstr>   DBSCAN a data clustering algorithm. It is a density-based clustering non-parametric algorithm given a set of points in some space, it groups together points that are closely packed together.</vt:lpstr>
      <vt:lpstr>DBSCAN algorithm Components     </vt:lpstr>
      <vt:lpstr>ABSTRACT ALGORITHM</vt:lpstr>
      <vt:lpstr> ADVANTAGES AND DISADVANTAGES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Lavanya k</dc:creator>
  <cp:lastModifiedBy>Lavanya  k</cp:lastModifiedBy>
  <cp:revision>15</cp:revision>
  <dcterms:created xsi:type="dcterms:W3CDTF">2021-07-03T15:11:10Z</dcterms:created>
  <dcterms:modified xsi:type="dcterms:W3CDTF">2021-08-17T15:04:25Z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